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A09F5C-FAB8-4095-9F04-6680AC0A061E}">
  <a:tblStyle styleId="{86A09F5C-FAB8-4095-9F04-6680AC0A06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Average-regular.fntdata"/><Relationship Id="rId14" Type="http://schemas.openxmlformats.org/officeDocument/2006/relationships/slide" Target="slides/slide8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70763895a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70763895a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70763895a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a70763895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47b63f6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47b63f6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70763895a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a70763895a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a70763895a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a70763895a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70763895a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a70763895a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647b63f62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647b63f62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747450" y="1820100"/>
            <a:ext cx="7595400" cy="67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latin typeface="Average"/>
                <a:ea typeface="Average"/>
                <a:cs typeface="Average"/>
                <a:sym typeface="Average"/>
              </a:rPr>
              <a:t>Formación y mentoría de profesores</a:t>
            </a:r>
            <a:endParaRPr sz="30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231725" y="3174875"/>
            <a:ext cx="2610000" cy="5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2024-2026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9211" y="503475"/>
            <a:ext cx="611874" cy="96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11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Contexto</a:t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512625" y="1058675"/>
            <a:ext cx="8122500" cy="738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Procesos de formación masivos hasta el 2020 aprox. Objetivos, cualidades y defectos.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512625" y="1973075"/>
            <a:ext cx="8122500" cy="461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Procesos actuales privilegian calidad por sobre cantidad.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512625" y="2658875"/>
            <a:ext cx="8122500" cy="738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Mentorías: “trabajo artesanal” de formación. No es un curso, es un proceso de preparación.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12625" y="3649475"/>
            <a:ext cx="8122500" cy="1015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Preparación para resolver problemas concretos de la enseñanza de Yoga. Requiere un mayor envolvimiento: saber de asana y pranayama y su aplicación. Desarrollar capacidades reflexivas de los/las profesores/as.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2355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Objetivos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Aprender a enseñar el silabario de posturas de nivel 1 de Yoga Iyengar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chemeClr val="dk1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447850" y="1976375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verage"/>
              <a:buAutoNum type="arabicPeriod"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Mejorar la práctica de posturas de nivel 1.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47850" y="2620850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2. </a:t>
            </a: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Conocer los detalles prácticos, anatómicos y de la tradición de Yoga de las posturas de nivel 1.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447850" y="3271775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3. </a:t>
            </a: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Aprender a desarrollar secuencias de posturas para clases de nivel 1</a:t>
            </a:r>
            <a:endParaRPr sz="1500"/>
          </a:p>
        </p:txBody>
      </p:sp>
      <p:sp>
        <p:nvSpPr>
          <p:cNvPr id="80" name="Google Shape;80;p15"/>
          <p:cNvSpPr txBox="1"/>
          <p:nvPr/>
        </p:nvSpPr>
        <p:spPr>
          <a:xfrm>
            <a:off x="447850" y="3957575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4. </a:t>
            </a: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Aprender a organizar el proceso de enseñanza de los principiantes en el corto y mediano plazo.</a:t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2355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Objetivos</a:t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418600" y="2752975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7. Aprender a enseñar los pranayamas básicos correspondientes al nivel 1.</a:t>
            </a:r>
            <a:endParaRPr sz="1500"/>
          </a:p>
        </p:txBody>
      </p:sp>
      <p:sp>
        <p:nvSpPr>
          <p:cNvPr id="87" name="Google Shape;87;p16"/>
          <p:cNvSpPr txBox="1"/>
          <p:nvPr/>
        </p:nvSpPr>
        <p:spPr>
          <a:xfrm>
            <a:off x="447850" y="1290575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5. Aprender a realizar ajustes y variaciones de posturas para dolencias menores </a:t>
            </a:r>
            <a:endParaRPr sz="1500"/>
          </a:p>
        </p:txBody>
      </p:sp>
      <p:sp>
        <p:nvSpPr>
          <p:cNvPr id="88" name="Google Shape;88;p16"/>
          <p:cNvSpPr txBox="1"/>
          <p:nvPr/>
        </p:nvSpPr>
        <p:spPr>
          <a:xfrm>
            <a:off x="447850" y="2052575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6. Aprender a adecuar la práctica y clases según horario del día y temporada del año.</a:t>
            </a:r>
            <a:endParaRPr sz="15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447850" y="3509375"/>
            <a:ext cx="82863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8. Estudiar la tradición contenida en los textos del yoga, concernientes al nivel 1</a:t>
            </a:r>
            <a:endParaRPr sz="15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87475" y="434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Metodología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1874675" y="1174125"/>
            <a:ext cx="5702100" cy="527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Práctica personal de asana y pranayama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1874675" y="1859925"/>
            <a:ext cx="5702100" cy="527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Clases de Nivel 2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1874675" y="2545725"/>
            <a:ext cx="5702100" cy="9525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Clases de Nivel 1</a:t>
            </a:r>
            <a:br>
              <a:rPr lang="es"/>
            </a:br>
            <a:r>
              <a:rPr lang="es"/>
              <a:t>(observador/a, demostrador/a, asistente, enseñante )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1874675" y="3612525"/>
            <a:ext cx="5702100" cy="527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Encuentros mensuales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1874675" y="4298325"/>
            <a:ext cx="5702100" cy="527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Investigación y estudio en casa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</a:t>
            </a:r>
            <a:endParaRPr/>
          </a:p>
        </p:txBody>
      </p:sp>
      <p:graphicFrame>
        <p:nvGraphicFramePr>
          <p:cNvPr id="105" name="Google Shape;105;p18"/>
          <p:cNvGraphicFramePr/>
          <p:nvPr/>
        </p:nvGraphicFramePr>
        <p:xfrm>
          <a:off x="1546675" y="114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{86A09F5C-FAB8-4095-9F04-6680AC0A061E}</a:tableStyleId>
              </a:tblPr>
              <a:tblGrid>
                <a:gridCol w="1439800"/>
                <a:gridCol w="1439800"/>
                <a:gridCol w="1439800"/>
                <a:gridCol w="1439800"/>
                <a:gridCol w="14398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sem 1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sem 2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sem 3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sem 4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sem 5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06" name="Google Shape;106;p18"/>
          <p:cNvGraphicFramePr/>
          <p:nvPr/>
        </p:nvGraphicFramePr>
        <p:xfrm>
          <a:off x="34290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{86A09F5C-FAB8-4095-9F04-6680AC0A061E}</a:tableStyleId>
              </a:tblPr>
              <a:tblGrid>
                <a:gridCol w="1095375"/>
              </a:tblGrid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Práctica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Nivel 2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Nivel 1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Encuentros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Casa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7" name="Google Shape;107;p18"/>
          <p:cNvGraphicFramePr/>
          <p:nvPr/>
        </p:nvGraphicFramePr>
        <p:xfrm>
          <a:off x="171450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{86A09F5C-FAB8-4095-9F04-6680AC0A061E}</a:tableStyleId>
              </a:tblPr>
              <a:tblGrid>
                <a:gridCol w="1095375"/>
              </a:tblGrid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Asana (6)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Pr. (1,5)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1 clase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Observante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Práctica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Silabario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8" name="Google Shape;108;p18"/>
          <p:cNvGraphicFramePr/>
          <p:nvPr/>
        </p:nvGraphicFramePr>
        <p:xfrm>
          <a:off x="316230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{86A09F5C-FAB8-4095-9F04-6680AC0A061E}</a:tableStyleId>
              </a:tblPr>
              <a:tblGrid>
                <a:gridCol w="1178700"/>
              </a:tblGrid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Asana (6)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Pr. (2)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1 clase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Demostrante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Práctica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Silabario y enseñanza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9" name="Google Shape;109;p18"/>
          <p:cNvGraphicFramePr/>
          <p:nvPr/>
        </p:nvGraphicFramePr>
        <p:xfrm>
          <a:off x="461010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{86A09F5C-FAB8-4095-9F04-6680AC0A061E}</a:tableStyleId>
              </a:tblPr>
              <a:tblGrid>
                <a:gridCol w="1178700"/>
              </a:tblGrid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Asana (8)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Pr. (2)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1 clase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Asistente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Práctica y enseñanza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</a:t>
                      </a: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nseñanza 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10" name="Google Shape;110;p18"/>
          <p:cNvGraphicFramePr/>
          <p:nvPr/>
        </p:nvGraphicFramePr>
        <p:xfrm>
          <a:off x="598170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{86A09F5C-FAB8-4095-9F04-6680AC0A061E}</a:tableStyleId>
              </a:tblPr>
              <a:tblGrid>
                <a:gridCol w="1178700"/>
              </a:tblGrid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Asana (8)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Pr. (2,5)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1 clase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Asistente / enseñante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</a:t>
                      </a: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nseñanza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Enseñanza y textos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11" name="Google Shape;111;p18"/>
          <p:cNvGraphicFramePr/>
          <p:nvPr/>
        </p:nvGraphicFramePr>
        <p:xfrm>
          <a:off x="7429500" y="169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{86A09F5C-FAB8-4095-9F04-6680AC0A061E}</a:tableStyleId>
              </a:tblPr>
              <a:tblGrid>
                <a:gridCol w="1178700"/>
              </a:tblGrid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Asana (10)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Pr. (2,5)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2</a:t>
                      </a: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 clase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</a:t>
                      </a: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nseñante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7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T</a:t>
                      </a:r>
                      <a:r>
                        <a:rPr lang="es">
                          <a:solidFill>
                            <a:schemeClr val="dk1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extos</a:t>
                      </a:r>
                      <a:endParaRPr>
                        <a:solidFill>
                          <a:schemeClr val="dk1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Valores</a:t>
            </a:r>
            <a:endParaRPr/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3357600" y="1017725"/>
            <a:ext cx="2428800" cy="15903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chemeClr val="dk1"/>
                </a:solidFill>
              </a:rPr>
              <a:t>Semestre 1: $500.000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chemeClr val="dk1"/>
                </a:solidFill>
              </a:rPr>
              <a:t>Semestre 2: $500.000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chemeClr val="dk1"/>
                </a:solidFill>
              </a:rPr>
              <a:t>Semestre 3: $500.000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chemeClr val="dk1"/>
                </a:solidFill>
              </a:rPr>
              <a:t>Semestre 4: $500.000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chemeClr val="dk1"/>
                </a:solidFill>
              </a:rPr>
              <a:t>Semestre 5: $350.000</a:t>
            </a:r>
            <a:endParaRPr sz="1400"/>
          </a:p>
        </p:txBody>
      </p:sp>
      <p:sp>
        <p:nvSpPr>
          <p:cNvPr id="118" name="Google Shape;118;p19"/>
          <p:cNvSpPr txBox="1"/>
          <p:nvPr/>
        </p:nvSpPr>
        <p:spPr>
          <a:xfrm>
            <a:off x="577950" y="2839825"/>
            <a:ext cx="7988100" cy="1995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Estos valores contemplan: </a:t>
            </a:r>
            <a:endParaRPr sz="13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rage"/>
              <a:buChar char="-"/>
            </a:pPr>
            <a:r>
              <a:rPr lang="es" sz="13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seguimiento y retroalimentación a la práctica personal</a:t>
            </a:r>
            <a:endParaRPr sz="13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rage"/>
              <a:buChar char="-"/>
            </a:pPr>
            <a:r>
              <a:rPr lang="es" sz="13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1 clase de nivel 2 a la semana en el Estudio.</a:t>
            </a:r>
            <a:endParaRPr sz="13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rage"/>
              <a:buChar char="-"/>
            </a:pPr>
            <a:r>
              <a:rPr lang="es" sz="13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1 clase de nivel 1 a la semana en el Estudio, realizando los diferentes roles.</a:t>
            </a:r>
            <a:endParaRPr sz="13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rage"/>
              <a:buChar char="-"/>
            </a:pPr>
            <a:r>
              <a:rPr lang="es" sz="13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discusión y retroalimentación de la participación en la clase de nivel 1.</a:t>
            </a:r>
            <a:endParaRPr sz="13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rage"/>
              <a:buChar char="-"/>
            </a:pPr>
            <a:r>
              <a:rPr lang="es" sz="13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6 horas de encuentros especiales para mejorar la práctica, entender la enseñanza y comenzar a enseñar con los pares. </a:t>
            </a:r>
            <a:endParaRPr sz="13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verage"/>
              <a:buChar char="-"/>
            </a:pPr>
            <a:r>
              <a:rPr lang="es" sz="130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diseño y corrección de los trabajos en casa.</a:t>
            </a:r>
            <a:endParaRPr sz="130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Generalidades del proceso</a:t>
            </a:r>
            <a:endParaRPr/>
          </a:p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1233150" y="1904400"/>
            <a:ext cx="1852800" cy="5727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Individual</a:t>
            </a:r>
            <a:endParaRPr/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3645600" y="1904400"/>
            <a:ext cx="1852800" cy="883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Duración</a:t>
            </a:r>
            <a:br>
              <a:rPr lang="es"/>
            </a:br>
            <a:r>
              <a:rPr lang="es"/>
              <a:t>“relativa”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3282450" y="1124625"/>
            <a:ext cx="2579100" cy="5727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Condiciones previas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6007800" y="1904400"/>
            <a:ext cx="1852800" cy="5727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Cierre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930600" y="2994675"/>
            <a:ext cx="7282800" cy="17214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A considerar: </a:t>
            </a:r>
            <a:br>
              <a:rPr lang="es"/>
            </a:br>
            <a:r>
              <a:rPr lang="es"/>
              <a:t>- Dedicación a estudiar. </a:t>
            </a:r>
            <a:br>
              <a:rPr lang="es"/>
            </a:br>
            <a:r>
              <a:rPr lang="es"/>
              <a:t>- Tiempo y dinero para 2,5 años.</a:t>
            </a:r>
            <a:br>
              <a:rPr lang="es"/>
            </a:br>
            <a:r>
              <a:rPr lang="es"/>
              <a:t>- Organización laboral y familiar.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